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9" r:id="rId5"/>
    <p:sldId id="270" r:id="rId6"/>
    <p:sldId id="271" r:id="rId7"/>
    <p:sldId id="275" r:id="rId8"/>
    <p:sldId id="273" r:id="rId9"/>
    <p:sldId id="274" r:id="rId10"/>
    <p:sldId id="277" r:id="rId11"/>
    <p:sldId id="276" r:id="rId12"/>
    <p:sldId id="279" r:id="rId13"/>
    <p:sldId id="278" r:id="rId14"/>
    <p:sldId id="280" r:id="rId15"/>
    <p:sldId id="281" r:id="rId16"/>
    <p:sldId id="264" r:id="rId17"/>
    <p:sldId id="259" r:id="rId18"/>
    <p:sldId id="260"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FE31A2B6-FEA1-4534-B82E-FE3A154A5DCF}" type="datetimeFigureOut">
              <a:rPr lang="en-GB" smtClean="0"/>
              <a:pPr/>
              <a:t>26/04/2020</a:t>
            </a:fld>
            <a:endParaRPr lang="en-GB"/>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GB"/>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F916E35A-1EE7-4AA8-BECE-ABBCB617D7DD}"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E31A2B6-FEA1-4534-B82E-FE3A154A5DCF}" type="datetimeFigureOut">
              <a:rPr lang="en-GB" smtClean="0"/>
              <a:pPr/>
              <a:t>26/04/2020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16E35A-1EE7-4AA8-BECE-ABBCB617D7DD}"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E31A2B6-FEA1-4534-B82E-FE3A154A5DCF}" type="datetimeFigureOut">
              <a:rPr lang="en-GB" smtClean="0"/>
              <a:pPr/>
              <a:t>26/04/2020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16E35A-1EE7-4AA8-BECE-ABBCB617D7DD}"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FE31A2B6-FEA1-4534-B82E-FE3A154A5DCF}" type="datetimeFigureOut">
              <a:rPr lang="en-GB" smtClean="0"/>
              <a:pPr/>
              <a:t>26/04/2020</a:t>
            </a:fld>
            <a:endParaRPr lang="en-GB"/>
          </a:p>
        </p:txBody>
      </p:sp>
      <p:sp>
        <p:nvSpPr>
          <p:cNvPr id="9" name="Slide Number Placeholder 8"/>
          <p:cNvSpPr>
            <a:spLocks noGrp="1"/>
          </p:cNvSpPr>
          <p:nvPr>
            <p:ph type="sldNum" sz="quarter" idx="15"/>
          </p:nvPr>
        </p:nvSpPr>
        <p:spPr/>
        <p:txBody>
          <a:bodyPr rtlCol="0"/>
          <a:lstStyle/>
          <a:p>
            <a:fld id="{F916E35A-1EE7-4AA8-BECE-ABBCB617D7DD}" type="slidenum">
              <a:rPr lang="en-GB" smtClean="0"/>
              <a:pPr/>
              <a:t>‹#›</a:t>
            </a:fld>
            <a:endParaRPr lang="en-GB"/>
          </a:p>
        </p:txBody>
      </p:sp>
      <p:sp>
        <p:nvSpPr>
          <p:cNvPr id="10" name="Footer Placeholder 9"/>
          <p:cNvSpPr>
            <a:spLocks noGrp="1"/>
          </p:cNvSpPr>
          <p:nvPr>
            <p:ph type="ftr" sz="quarter" idx="16"/>
          </p:nvPr>
        </p:nvSpPr>
        <p:spPr/>
        <p:txBody>
          <a:bodyPr rtlCol="0"/>
          <a:lstStyle/>
          <a:p>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FE31A2B6-FEA1-4534-B82E-FE3A154A5DCF}" type="datetimeFigureOut">
              <a:rPr lang="en-GB" smtClean="0"/>
              <a:pPr/>
              <a:t>26/04/2020</a:t>
            </a:fld>
            <a:endParaRPr lang="en-GB"/>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GB"/>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F916E35A-1EE7-4AA8-BECE-ABBCB617D7DD}"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E31A2B6-FEA1-4534-B82E-FE3A154A5DCF}" type="datetimeFigureOut">
              <a:rPr lang="en-GB" smtClean="0"/>
              <a:pPr/>
              <a:t>26/04/2020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16E35A-1EE7-4AA8-BECE-ABBCB617D7DD}" type="slidenum">
              <a:rPr lang="en-GB" smtClean="0"/>
              <a:pPr/>
              <a:t>‹#›</a:t>
            </a:fld>
            <a:endParaRPr lang="en-GB"/>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FE31A2B6-FEA1-4534-B82E-FE3A154A5DCF}" type="datetimeFigureOut">
              <a:rPr lang="en-GB" smtClean="0"/>
              <a:pPr/>
              <a:t>26/04/2020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916E35A-1EE7-4AA8-BECE-ABBCB617D7DD}" type="slidenum">
              <a:rPr lang="en-GB" smtClean="0"/>
              <a:pPr/>
              <a:t>‹#›</a:t>
            </a:fld>
            <a:endParaRPr lang="en-GB"/>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FE31A2B6-FEA1-4534-B82E-FE3A154A5DCF}" type="datetimeFigureOut">
              <a:rPr lang="en-GB" smtClean="0"/>
              <a:pPr/>
              <a:t>26/04/2020</a:t>
            </a:fld>
            <a:endParaRPr lang="en-GB"/>
          </a:p>
        </p:txBody>
      </p:sp>
      <p:sp>
        <p:nvSpPr>
          <p:cNvPr id="7" name="Slide Number Placeholder 6"/>
          <p:cNvSpPr>
            <a:spLocks noGrp="1"/>
          </p:cNvSpPr>
          <p:nvPr>
            <p:ph type="sldNum" sz="quarter" idx="11"/>
          </p:nvPr>
        </p:nvSpPr>
        <p:spPr/>
        <p:txBody>
          <a:bodyPr rtlCol="0"/>
          <a:lstStyle/>
          <a:p>
            <a:fld id="{F916E35A-1EE7-4AA8-BECE-ABBCB617D7DD}" type="slidenum">
              <a:rPr lang="en-GB" smtClean="0"/>
              <a:pPr/>
              <a:t>‹#›</a:t>
            </a:fld>
            <a:endParaRPr lang="en-GB"/>
          </a:p>
        </p:txBody>
      </p:sp>
      <p:sp>
        <p:nvSpPr>
          <p:cNvPr id="8" name="Footer Placeholder 7"/>
          <p:cNvSpPr>
            <a:spLocks noGrp="1"/>
          </p:cNvSpPr>
          <p:nvPr>
            <p:ph type="ftr" sz="quarter" idx="12"/>
          </p:nvPr>
        </p:nvSpPr>
        <p:spPr/>
        <p:txBody>
          <a:bodyPr rtlCol="0"/>
          <a:lstStyle/>
          <a:p>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31A2B6-FEA1-4534-B82E-FE3A154A5DCF}" type="datetimeFigureOut">
              <a:rPr lang="en-GB" smtClean="0"/>
              <a:pPr/>
              <a:t>26/04/2020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916E35A-1EE7-4AA8-BECE-ABBCB617D7DD}"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FE31A2B6-FEA1-4534-B82E-FE3A154A5DCF}" type="datetimeFigureOut">
              <a:rPr lang="en-GB" smtClean="0"/>
              <a:pPr/>
              <a:t>26/04/2020</a:t>
            </a:fld>
            <a:endParaRPr lang="en-GB"/>
          </a:p>
        </p:txBody>
      </p:sp>
      <p:sp>
        <p:nvSpPr>
          <p:cNvPr id="22" name="Slide Number Placeholder 21"/>
          <p:cNvSpPr>
            <a:spLocks noGrp="1"/>
          </p:cNvSpPr>
          <p:nvPr>
            <p:ph type="sldNum" sz="quarter" idx="15"/>
          </p:nvPr>
        </p:nvSpPr>
        <p:spPr/>
        <p:txBody>
          <a:bodyPr rtlCol="0"/>
          <a:lstStyle/>
          <a:p>
            <a:fld id="{F916E35A-1EE7-4AA8-BECE-ABBCB617D7DD}" type="slidenum">
              <a:rPr lang="en-GB" smtClean="0"/>
              <a:pPr/>
              <a:t>‹#›</a:t>
            </a:fld>
            <a:endParaRPr lang="en-GB"/>
          </a:p>
        </p:txBody>
      </p:sp>
      <p:sp>
        <p:nvSpPr>
          <p:cNvPr id="23" name="Footer Placeholder 22"/>
          <p:cNvSpPr>
            <a:spLocks noGrp="1"/>
          </p:cNvSpPr>
          <p:nvPr>
            <p:ph type="ftr" sz="quarter" idx="16"/>
          </p:nvPr>
        </p:nvSpPr>
        <p:spPr/>
        <p:txBody>
          <a:bodyPr rtlCol="0"/>
          <a:lstStyle/>
          <a:p>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FE31A2B6-FEA1-4534-B82E-FE3A154A5DCF}" type="datetimeFigureOut">
              <a:rPr lang="en-GB" smtClean="0"/>
              <a:pPr/>
              <a:t>26/04/2020</a:t>
            </a:fld>
            <a:endParaRPr lang="en-GB"/>
          </a:p>
        </p:txBody>
      </p:sp>
      <p:sp>
        <p:nvSpPr>
          <p:cNvPr id="18" name="Slide Number Placeholder 17"/>
          <p:cNvSpPr>
            <a:spLocks noGrp="1"/>
          </p:cNvSpPr>
          <p:nvPr>
            <p:ph type="sldNum" sz="quarter" idx="11"/>
          </p:nvPr>
        </p:nvSpPr>
        <p:spPr/>
        <p:txBody>
          <a:bodyPr rtlCol="0"/>
          <a:lstStyle/>
          <a:p>
            <a:fld id="{F916E35A-1EE7-4AA8-BECE-ABBCB617D7DD}" type="slidenum">
              <a:rPr lang="en-GB" smtClean="0"/>
              <a:pPr/>
              <a:t>‹#›</a:t>
            </a:fld>
            <a:endParaRPr lang="en-GB"/>
          </a:p>
        </p:txBody>
      </p:sp>
      <p:sp>
        <p:nvSpPr>
          <p:cNvPr id="21" name="Footer Placeholder 20"/>
          <p:cNvSpPr>
            <a:spLocks noGrp="1"/>
          </p:cNvSpPr>
          <p:nvPr>
            <p:ph type="ftr" sz="quarter" idx="12"/>
          </p:nvPr>
        </p:nvSpPr>
        <p:spPr/>
        <p:txBody>
          <a:bodyPr rtlCol="0"/>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FE31A2B6-FEA1-4534-B82E-FE3A154A5DCF}" type="datetimeFigureOut">
              <a:rPr lang="en-GB" smtClean="0"/>
              <a:pPr/>
              <a:t>26/04/2020</a:t>
            </a:fld>
            <a:endParaRPr lang="en-GB"/>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GB"/>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916E35A-1EE7-4AA8-BECE-ABBCB617D7DD}"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67744" y="2564904"/>
            <a:ext cx="6336704" cy="1894362"/>
          </a:xfrm>
        </p:spPr>
        <p:txBody>
          <a:bodyPr>
            <a:noAutofit/>
          </a:bodyPr>
          <a:lstStyle/>
          <a:p>
            <a:r>
              <a:rPr lang="en-GB" sz="4000" smtClean="0">
                <a:latin typeface="Times New Roman" pitchFamily="18" charset="0"/>
                <a:cs typeface="Times New Roman" pitchFamily="18" charset="0"/>
              </a:rPr>
              <a:t>LECTURE </a:t>
            </a:r>
            <a:r>
              <a:rPr lang="en-GB" sz="4000" smtClean="0">
                <a:latin typeface="Times New Roman"/>
                <a:cs typeface="Times New Roman"/>
              </a:rPr>
              <a:t># 02</a:t>
            </a:r>
            <a:r>
              <a:rPr lang="en-GB" sz="4000" dirty="0" smtClean="0">
                <a:latin typeface="Times New Roman" pitchFamily="18" charset="0"/>
                <a:cs typeface="Times New Roman" pitchFamily="18" charset="0"/>
              </a:rPr>
              <a:t/>
            </a:r>
            <a:br>
              <a:rPr lang="en-GB" sz="4000" dirty="0" smtClean="0">
                <a:latin typeface="Times New Roman" pitchFamily="18" charset="0"/>
                <a:cs typeface="Times New Roman" pitchFamily="18" charset="0"/>
              </a:rPr>
            </a:br>
            <a:r>
              <a:rPr lang="en-GB" sz="4000" dirty="0" smtClean="0">
                <a:latin typeface="Times New Roman" pitchFamily="18" charset="0"/>
                <a:cs typeface="Times New Roman" pitchFamily="18" charset="0"/>
              </a:rPr>
              <a:t>PATTERNS OF RURAL SETTLEMENT</a:t>
            </a:r>
            <a:br>
              <a:rPr lang="en-GB" sz="4000" dirty="0" smtClean="0">
                <a:latin typeface="Times New Roman" pitchFamily="18" charset="0"/>
                <a:cs typeface="Times New Roman" pitchFamily="18" charset="0"/>
              </a:rPr>
            </a:br>
            <a:endParaRPr lang="en-GB" sz="4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136904" cy="1143000"/>
          </a:xfrm>
        </p:spPr>
        <p:txBody>
          <a:bodyPr>
            <a:noAutofit/>
          </a:bodyPr>
          <a:lstStyle/>
          <a:p>
            <a:pPr algn="ctr"/>
            <a:r>
              <a:rPr lang="en-US" sz="4000" b="1" dirty="0" smtClean="0">
                <a:latin typeface="Times New Roman" pitchFamily="18" charset="0"/>
                <a:cs typeface="Times New Roman" pitchFamily="18" charset="0"/>
              </a:rPr>
              <a:t>ROUND VILLAGE OR CIRCULAR PATTERNS</a:t>
            </a:r>
            <a:endParaRPr lang="en-GB" sz="40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1916832"/>
            <a:ext cx="8003232" cy="4557120"/>
          </a:xfrm>
        </p:spPr>
        <p:txBody>
          <a:bodyPr/>
          <a:lstStyle/>
          <a:p>
            <a:pPr algn="just"/>
            <a:r>
              <a:rPr lang="en-US" dirty="0" smtClean="0">
                <a:latin typeface="Times New Roman" pitchFamily="18" charset="0"/>
                <a:cs typeface="Times New Roman" pitchFamily="18" charset="0"/>
              </a:rPr>
              <a:t>In a round village houses are arranged in a circle enclosing a central area with the house and yard at the apex of a triangular plot.</a:t>
            </a:r>
          </a:p>
          <a:p>
            <a:pPr algn="just"/>
            <a:r>
              <a:rPr lang="en-US" dirty="0" smtClean="0">
                <a:latin typeface="Times New Roman" pitchFamily="18" charset="0"/>
                <a:cs typeface="Times New Roman" pitchFamily="18" charset="0"/>
              </a:rPr>
              <a:t>In this way, houses are closer together without creating a corresponding greater length in the tract of farm land.</a:t>
            </a:r>
          </a:p>
          <a:p>
            <a:pPr algn="just"/>
            <a:r>
              <a:rPr lang="en-US" dirty="0" smtClean="0">
                <a:latin typeface="Times New Roman" pitchFamily="18" charset="0"/>
                <a:cs typeface="Times New Roman" pitchFamily="18" charset="0"/>
              </a:rPr>
              <a:t>Such a pattern has been followed by some villages in Israel where irrigated land is very limited</a:t>
            </a:r>
            <a:endParaRPr lang="en-GB"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4000" b="1" dirty="0" smtClean="0">
                <a:latin typeface="Times New Roman" pitchFamily="18" charset="0"/>
                <a:cs typeface="Times New Roman" pitchFamily="18" charset="0"/>
              </a:rPr>
              <a:t>CIRCULAR VILLAGE IN NAHALAL</a:t>
            </a:r>
            <a:endParaRPr lang="en-GB" sz="4000" b="1" dirty="0">
              <a:latin typeface="Times New Roman" pitchFamily="18" charset="0"/>
              <a:cs typeface="Times New Roman" pitchFamily="18" charset="0"/>
            </a:endParaRPr>
          </a:p>
        </p:txBody>
      </p:sp>
      <p:pic>
        <p:nvPicPr>
          <p:cNvPr id="4" name="Content Placeholder 3" descr="C:\Users\faryal\Downloads\New Doc 2019-12-25 18.08.22_2.jpg"/>
          <p:cNvPicPr>
            <a:picLocks noGrp="1" noChangeAspect="1" noChangeArrowheads="1"/>
          </p:cNvPicPr>
          <p:nvPr>
            <p:ph sz="quarter" idx="1"/>
          </p:nvPr>
        </p:nvPicPr>
        <p:blipFill>
          <a:blip r:embed="rId2" cstate="print"/>
          <a:srcRect l="3940" r="19230" b="32035"/>
          <a:stretch>
            <a:fillRect/>
          </a:stretch>
        </p:blipFill>
        <p:spPr bwMode="auto">
          <a:xfrm>
            <a:off x="827584" y="1700808"/>
            <a:ext cx="7488832" cy="487362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7632848" cy="1143000"/>
          </a:xfrm>
        </p:spPr>
        <p:txBody>
          <a:bodyPr>
            <a:noAutofit/>
          </a:bodyPr>
          <a:lstStyle/>
          <a:p>
            <a:pPr algn="ctr"/>
            <a:r>
              <a:rPr lang="en-US" sz="4000" b="1" dirty="0" smtClean="0">
                <a:latin typeface="Times New Roman" pitchFamily="18" charset="0"/>
                <a:cs typeface="Times New Roman" pitchFamily="18" charset="0"/>
              </a:rPr>
              <a:t>CROSS-ROADS AND MARKET CENTRE SETTLEMENTS</a:t>
            </a:r>
            <a:endParaRPr lang="en-GB" sz="40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467544" y="1984248"/>
            <a:ext cx="8064896" cy="4873752"/>
          </a:xfrm>
        </p:spPr>
        <p:txBody>
          <a:bodyPr>
            <a:normAutofit/>
          </a:bodyPr>
          <a:lstStyle/>
          <a:p>
            <a:pPr algn="just"/>
            <a:r>
              <a:rPr lang="en-US" dirty="0" smtClean="0">
                <a:latin typeface="Times New Roman" pitchFamily="18" charset="0"/>
                <a:cs typeface="Times New Roman" pitchFamily="18" charset="0"/>
              </a:rPr>
              <a:t>Common in various parts of the world and based on economic factors of local location for supply and distribution of goods.</a:t>
            </a:r>
          </a:p>
          <a:p>
            <a:pPr algn="just"/>
            <a:r>
              <a:rPr lang="en-US" dirty="0" smtClean="0">
                <a:latin typeface="Times New Roman" pitchFamily="18" charset="0"/>
                <a:cs typeface="Times New Roman" pitchFamily="18" charset="0"/>
              </a:rPr>
              <a:t>these settlements provide needed products and commodities ,such as prepared foodstuffs, refreshments, services such as petrol stations ,repair shops ,barbers shops , etc.</a:t>
            </a:r>
          </a:p>
          <a:p>
            <a:pPr algn="just"/>
            <a:r>
              <a:rPr lang="en-US" dirty="0" smtClean="0">
                <a:latin typeface="Times New Roman" pitchFamily="18" charset="0"/>
                <a:cs typeface="Times New Roman" pitchFamily="18" charset="0"/>
              </a:rPr>
              <a:t>Market centre settlements, therefore, are predominantly inhabited by merchants who handle agriculture products ,bankers, shopkeepers and others.</a:t>
            </a:r>
          </a:p>
          <a:p>
            <a:pPr algn="just"/>
            <a:r>
              <a:rPr lang="en-US" dirty="0" smtClean="0">
                <a:latin typeface="Times New Roman" pitchFamily="18" charset="0"/>
                <a:cs typeface="Times New Roman" pitchFamily="18" charset="0"/>
              </a:rPr>
              <a:t>Farmers usually do not reside in such centres unless their farm land is adjacent .Normally , these centres consist of shops that line the main road</a:t>
            </a:r>
            <a:endParaRPr lang="en-GB"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87208" cy="1143000"/>
          </a:xfrm>
        </p:spPr>
        <p:txBody>
          <a:bodyPr>
            <a:normAutofit/>
          </a:bodyPr>
          <a:lstStyle/>
          <a:p>
            <a:pPr algn="ctr"/>
            <a:r>
              <a:rPr lang="en-GB" sz="4000" b="1" dirty="0" smtClean="0">
                <a:latin typeface="Times New Roman" pitchFamily="18" charset="0"/>
                <a:cs typeface="Times New Roman" pitchFamily="18" charset="0"/>
              </a:rPr>
              <a:t>CROSS- ROADS SETTLEMENT</a:t>
            </a:r>
            <a:endParaRPr lang="en-GB" sz="4000" b="1" dirty="0">
              <a:latin typeface="Times New Roman" pitchFamily="18" charset="0"/>
              <a:cs typeface="Times New Roman" pitchFamily="18" charset="0"/>
            </a:endParaRPr>
          </a:p>
        </p:txBody>
      </p:sp>
      <p:pic>
        <p:nvPicPr>
          <p:cNvPr id="4" name="Picture 2" descr="C:\Users\faryal\Downloads\New Doc 2019-12-25 18.16.20 (1).jpg"/>
          <p:cNvPicPr>
            <a:picLocks noGrp="1" noChangeAspect="1" noChangeArrowheads="1"/>
          </p:cNvPicPr>
          <p:nvPr>
            <p:ph sz="quarter" idx="1"/>
          </p:nvPr>
        </p:nvPicPr>
        <p:blipFill>
          <a:blip r:embed="rId2" cstate="print"/>
          <a:srcRect l="10597" t="5019" r="5434" b="50656"/>
          <a:stretch>
            <a:fillRect/>
          </a:stretch>
        </p:blipFill>
        <p:spPr bwMode="auto">
          <a:xfrm>
            <a:off x="827584" y="1984375"/>
            <a:ext cx="6823090" cy="487362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latin typeface="Times New Roman" pitchFamily="18" charset="0"/>
                <a:cs typeface="Times New Roman" pitchFamily="18" charset="0"/>
              </a:rPr>
              <a:t>HAMLETS</a:t>
            </a:r>
            <a:endParaRPr lang="en-GB" sz="40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1772816"/>
            <a:ext cx="8219256" cy="4701136"/>
          </a:xfrm>
        </p:spPr>
        <p:txBody>
          <a:bodyPr/>
          <a:lstStyle/>
          <a:p>
            <a:pPr algn="just"/>
            <a:r>
              <a:rPr lang="en-US" dirty="0" smtClean="0">
                <a:latin typeface="Times New Roman" pitchFamily="18" charset="0"/>
                <a:cs typeface="Times New Roman" pitchFamily="18" charset="0"/>
              </a:rPr>
              <a:t>These are small villages located away from other villages or on the fringes of the larger villages.</a:t>
            </a:r>
          </a:p>
          <a:p>
            <a:pPr algn="just"/>
            <a:r>
              <a:rPr lang="en-US" dirty="0" smtClean="0">
                <a:latin typeface="Times New Roman" pitchFamily="18" charset="0"/>
                <a:cs typeface="Times New Roman" pitchFamily="18" charset="0"/>
              </a:rPr>
              <a:t>Usually , they do not possess adequate supplies and service facilities that may be more available in the larger village</a:t>
            </a:r>
            <a:endParaRPr lang="en-GB"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latin typeface="Times New Roman" pitchFamily="18" charset="0"/>
                <a:cs typeface="Times New Roman" pitchFamily="18" charset="0"/>
              </a:rPr>
              <a:t>HAMLETS</a:t>
            </a:r>
            <a:endParaRPr lang="en-GB" sz="3600" dirty="0"/>
          </a:p>
        </p:txBody>
      </p:sp>
      <p:pic>
        <p:nvPicPr>
          <p:cNvPr id="4" name="Content Placeholder 3" descr="C:\Users\faryal\Downloads\New Doc 2019-12-25 18.15.07.jpg"/>
          <p:cNvPicPr>
            <a:picLocks noGrp="1" noChangeAspect="1" noChangeArrowheads="1"/>
          </p:cNvPicPr>
          <p:nvPr>
            <p:ph sz="quarter" idx="1"/>
          </p:nvPr>
        </p:nvPicPr>
        <p:blipFill>
          <a:blip r:embed="rId2" cstate="print"/>
          <a:srcRect l="5201" t="41600" b="3801"/>
          <a:stretch>
            <a:fillRect/>
          </a:stretch>
        </p:blipFill>
        <p:spPr bwMode="auto">
          <a:xfrm>
            <a:off x="1187624" y="1700808"/>
            <a:ext cx="6346473" cy="487362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
          </p:nvPr>
        </p:nvSpPr>
        <p:spPr>
          <a:xfrm>
            <a:off x="539552" y="1700808"/>
            <a:ext cx="7848872" cy="4153672"/>
          </a:xfrm>
        </p:spPr>
        <p:txBody>
          <a:bodyPr/>
          <a:lstStyle/>
          <a:p>
            <a:pPr algn="just"/>
            <a:r>
              <a:rPr lang="en-GB" dirty="0" smtClean="0">
                <a:latin typeface="Times New Roman" pitchFamily="18" charset="0"/>
                <a:cs typeface="Times New Roman" pitchFamily="18" charset="0"/>
              </a:rPr>
              <a:t>Other types of settlements exist to serve specific functions. </a:t>
            </a:r>
          </a:p>
          <a:p>
            <a:pPr algn="just"/>
            <a:r>
              <a:rPr lang="en-GB" dirty="0" smtClean="0">
                <a:latin typeface="Times New Roman" pitchFamily="18" charset="0"/>
                <a:cs typeface="Times New Roman" pitchFamily="18" charset="0"/>
              </a:rPr>
              <a:t>For Example, in India at points of religious pilgrimage or interest a temple, a mosque, or a church may be built and along with it dwelling places for those who visits and worship. </a:t>
            </a:r>
          </a:p>
          <a:p>
            <a:pPr algn="just"/>
            <a:r>
              <a:rPr lang="en-GB" dirty="0" smtClean="0">
                <a:latin typeface="Times New Roman" pitchFamily="18" charset="0"/>
                <a:cs typeface="Times New Roman" pitchFamily="18" charset="0"/>
              </a:rPr>
              <a:t>Similarly, there may be historic and other places of tourist interest which settlements have formed.</a:t>
            </a:r>
          </a:p>
          <a:p>
            <a:pPr algn="just">
              <a:buNone/>
            </a:pPr>
            <a:endParaRPr lang="en-GB" dirty="0">
              <a:latin typeface="Times New Roman" pitchFamily="18" charset="0"/>
              <a:cs typeface="Times New Roman" pitchFamily="18" charset="0"/>
            </a:endParaRPr>
          </a:p>
        </p:txBody>
      </p:sp>
      <p:sp>
        <p:nvSpPr>
          <p:cNvPr id="4" name="Title 1"/>
          <p:cNvSpPr>
            <a:spLocks noGrp="1"/>
          </p:cNvSpPr>
          <p:nvPr>
            <p:ph type="title"/>
          </p:nvPr>
        </p:nvSpPr>
        <p:spPr>
          <a:xfrm>
            <a:off x="457200" y="274638"/>
            <a:ext cx="7467600" cy="1143000"/>
          </a:xfrm>
        </p:spPr>
        <p:txBody>
          <a:bodyPr>
            <a:normAutofit/>
          </a:bodyPr>
          <a:lstStyle/>
          <a:p>
            <a:pPr algn="ctr"/>
            <a:r>
              <a:rPr lang="en-GB" sz="4000" b="1" dirty="0" smtClean="0">
                <a:latin typeface="Times New Roman" pitchFamily="18" charset="0"/>
                <a:cs typeface="Times New Roman" pitchFamily="18" charset="0"/>
              </a:rPr>
              <a:t>OTHER</a:t>
            </a:r>
            <a:endParaRPr lang="en-GB" sz="4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48680"/>
            <a:ext cx="7643192" cy="1143000"/>
          </a:xfrm>
        </p:spPr>
        <p:txBody>
          <a:bodyPr>
            <a:noAutofit/>
          </a:bodyPr>
          <a:lstStyle/>
          <a:p>
            <a:pPr algn="ctr"/>
            <a:r>
              <a:rPr lang="en-GB" sz="4000" b="1" dirty="0" smtClean="0">
                <a:latin typeface="Times New Roman" pitchFamily="18" charset="0"/>
                <a:cs typeface="Times New Roman" pitchFamily="18" charset="0"/>
              </a:rPr>
              <a:t>FACTORS INFLUENCING THE PATTERNS OF SETTLEMENTS</a:t>
            </a:r>
            <a:endParaRPr lang="en-GB" sz="4000" b="1"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1916832"/>
            <a:ext cx="8219256" cy="4557120"/>
          </a:xfrm>
        </p:spPr>
        <p:txBody>
          <a:bodyPr>
            <a:normAutofit/>
          </a:bodyPr>
          <a:lstStyle/>
          <a:p>
            <a:pPr algn="just"/>
            <a:r>
              <a:rPr lang="en-GB" dirty="0" smtClean="0">
                <a:latin typeface="Times New Roman" pitchFamily="18" charset="0"/>
                <a:cs typeface="Times New Roman" pitchFamily="18" charset="0"/>
              </a:rPr>
              <a:t>Attempts have been made to determine and explain the various origins and causes of the different patterns of rural habitat.</a:t>
            </a:r>
          </a:p>
          <a:p>
            <a:pPr algn="just"/>
            <a:r>
              <a:rPr lang="en-GB" dirty="0" smtClean="0">
                <a:latin typeface="Times New Roman" pitchFamily="18" charset="0"/>
                <a:cs typeface="Times New Roman" pitchFamily="18" charset="0"/>
              </a:rPr>
              <a:t>Demon Geon identified three  major groups of factors as significantly influencing the pattern of settlement in rural area.</a:t>
            </a:r>
          </a:p>
          <a:p>
            <a:pPr lvl="1" algn="just">
              <a:buNone/>
            </a:pPr>
            <a:endParaRPr lang="en-GB" sz="2400" b="1" dirty="0" smtClean="0">
              <a:latin typeface="Times New Roman" pitchFamily="18" charset="0"/>
              <a:cs typeface="Times New Roman" pitchFamily="18" charset="0"/>
            </a:endParaRPr>
          </a:p>
          <a:p>
            <a:pPr lvl="1" algn="just">
              <a:buFont typeface="Wingdings" pitchFamily="2" charset="2"/>
              <a:buChar char="ü"/>
            </a:pPr>
            <a:r>
              <a:rPr lang="en-GB" sz="2400" b="1" dirty="0" smtClean="0">
                <a:latin typeface="Times New Roman" pitchFamily="18" charset="0"/>
                <a:cs typeface="Times New Roman" pitchFamily="18" charset="0"/>
              </a:rPr>
              <a:t>Influence of natural conditions</a:t>
            </a:r>
          </a:p>
          <a:p>
            <a:pPr marL="1154430" lvl="2" indent="-514350" algn="just">
              <a:buFont typeface="Wingdings" pitchFamily="2" charset="2"/>
              <a:buChar char="§"/>
            </a:pPr>
            <a:r>
              <a:rPr lang="en-GB" sz="2400" dirty="0" smtClean="0">
                <a:latin typeface="Times New Roman" pitchFamily="18" charset="0"/>
                <a:cs typeface="Times New Roman" pitchFamily="18" charset="0"/>
              </a:rPr>
              <a:t>Relief configurations or the topography of land</a:t>
            </a:r>
          </a:p>
          <a:p>
            <a:pPr marL="1154430" lvl="2" indent="-514350" algn="just">
              <a:buFont typeface="Wingdings" pitchFamily="2" charset="2"/>
              <a:buChar char="§"/>
            </a:pPr>
            <a:r>
              <a:rPr lang="en-GB" sz="2400" dirty="0" smtClean="0">
                <a:latin typeface="Times New Roman" pitchFamily="18" charset="0"/>
                <a:cs typeface="Times New Roman" pitchFamily="18" charset="0"/>
              </a:rPr>
              <a:t>Soil constitution</a:t>
            </a:r>
          </a:p>
          <a:p>
            <a:pPr marL="1154430" lvl="2" indent="-514350" algn="just">
              <a:buFont typeface="Wingdings" pitchFamily="2" charset="2"/>
              <a:buChar char="§"/>
            </a:pPr>
            <a:r>
              <a:rPr lang="en-GB" sz="2400" dirty="0" smtClean="0">
                <a:latin typeface="Times New Roman" pitchFamily="18" charset="0"/>
                <a:cs typeface="Times New Roman" pitchFamily="18" charset="0"/>
              </a:rPr>
              <a:t>Water resources</a:t>
            </a:r>
          </a:p>
          <a:p>
            <a:pPr marL="514350" indent="-514350" algn="just">
              <a:buNone/>
            </a:pPr>
            <a:endParaRPr lang="en-GB"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latin typeface="Times New Roman" pitchFamily="18" charset="0"/>
                <a:cs typeface="Times New Roman" pitchFamily="18" charset="0"/>
              </a:rPr>
              <a:t>Cont..</a:t>
            </a:r>
            <a:endParaRPr lang="en-GB" sz="4000" b="1"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1600200"/>
            <a:ext cx="7787208" cy="4873752"/>
          </a:xfrm>
        </p:spPr>
        <p:txBody>
          <a:bodyPr>
            <a:normAutofit/>
          </a:bodyPr>
          <a:lstStyle/>
          <a:p>
            <a:pPr marL="880110" lvl="1" indent="-514350" algn="just">
              <a:buFont typeface="Wingdings" pitchFamily="2" charset="2"/>
              <a:buChar char="ü"/>
            </a:pPr>
            <a:r>
              <a:rPr lang="en-GB" sz="2400" b="1" dirty="0" smtClean="0">
                <a:latin typeface="Times New Roman" pitchFamily="18" charset="0"/>
                <a:cs typeface="Times New Roman" pitchFamily="18" charset="0"/>
              </a:rPr>
              <a:t>Influence of social condition</a:t>
            </a:r>
          </a:p>
          <a:p>
            <a:pPr marL="1154430" lvl="2" indent="-514350" algn="just">
              <a:buFont typeface="Wingdings" pitchFamily="2" charset="2"/>
              <a:buChar char="§"/>
            </a:pPr>
            <a:r>
              <a:rPr lang="en-GB" sz="2400" dirty="0" smtClean="0">
                <a:latin typeface="Times New Roman" pitchFamily="18" charset="0"/>
                <a:cs typeface="Times New Roman" pitchFamily="18" charset="0"/>
              </a:rPr>
              <a:t>Tradition</a:t>
            </a:r>
          </a:p>
          <a:p>
            <a:pPr marL="1154430" lvl="2" indent="-514350" algn="just">
              <a:buFont typeface="Wingdings" pitchFamily="2" charset="2"/>
              <a:buChar char="§"/>
            </a:pPr>
            <a:r>
              <a:rPr lang="en-GB" sz="2400" dirty="0" smtClean="0">
                <a:latin typeface="Times New Roman" pitchFamily="18" charset="0"/>
                <a:cs typeface="Times New Roman" pitchFamily="18" charset="0"/>
              </a:rPr>
              <a:t>Defence and mutual protection</a:t>
            </a:r>
          </a:p>
          <a:p>
            <a:pPr marL="1154430" lvl="2" indent="-514350" algn="just">
              <a:buFont typeface="Wingdings" pitchFamily="2" charset="2"/>
              <a:buChar char="§"/>
            </a:pPr>
            <a:r>
              <a:rPr lang="en-GB" sz="2400" dirty="0" smtClean="0">
                <a:latin typeface="Times New Roman" pitchFamily="18" charset="0"/>
                <a:cs typeface="Times New Roman" pitchFamily="18" charset="0"/>
              </a:rPr>
              <a:t>Agrarian regime.</a:t>
            </a:r>
            <a:endParaRPr lang="en-GB" sz="2400" b="1" dirty="0" smtClean="0">
              <a:latin typeface="Times New Roman" pitchFamily="18" charset="0"/>
              <a:cs typeface="Times New Roman" pitchFamily="18" charset="0"/>
            </a:endParaRPr>
          </a:p>
          <a:p>
            <a:endParaRPr lang="en-GB" b="1" dirty="0" smtClean="0">
              <a:latin typeface="Times New Roman" pitchFamily="18" charset="0"/>
              <a:cs typeface="Times New Roman" pitchFamily="18" charset="0"/>
            </a:endParaRPr>
          </a:p>
          <a:p>
            <a:pPr lvl="1">
              <a:buFont typeface="Wingdings" pitchFamily="2" charset="2"/>
              <a:buChar char="ü"/>
            </a:pPr>
            <a:r>
              <a:rPr lang="en-GB" sz="2400" b="1" dirty="0" smtClean="0">
                <a:latin typeface="Times New Roman" pitchFamily="18" charset="0"/>
                <a:cs typeface="Times New Roman" pitchFamily="18" charset="0"/>
              </a:rPr>
              <a:t>Influence of agricultural economy</a:t>
            </a:r>
          </a:p>
          <a:p>
            <a:pPr marL="1154430" lvl="2" indent="-514350">
              <a:buFont typeface="Wingdings" pitchFamily="2" charset="2"/>
              <a:buChar char="§"/>
            </a:pPr>
            <a:r>
              <a:rPr lang="en-GB" sz="2400" dirty="0" smtClean="0">
                <a:latin typeface="Times New Roman" pitchFamily="18" charset="0"/>
                <a:cs typeface="Times New Roman" pitchFamily="18" charset="0"/>
              </a:rPr>
              <a:t>Nomadic stage of cultivation</a:t>
            </a:r>
          </a:p>
          <a:p>
            <a:pPr marL="1154430" lvl="2" indent="-514350">
              <a:buFont typeface="Wingdings" pitchFamily="2" charset="2"/>
              <a:buChar char="§"/>
            </a:pPr>
            <a:r>
              <a:rPr lang="en-GB" sz="2400" dirty="0" smtClean="0">
                <a:latin typeface="Times New Roman" pitchFamily="18" charset="0"/>
                <a:cs typeface="Times New Roman" pitchFamily="18" charset="0"/>
              </a:rPr>
              <a:t>Stage of periodic redistribution</a:t>
            </a:r>
          </a:p>
          <a:p>
            <a:pPr marL="1154430" lvl="2" indent="-514350">
              <a:buFont typeface="Wingdings" pitchFamily="2" charset="2"/>
              <a:buChar char="§"/>
            </a:pPr>
            <a:r>
              <a:rPr lang="en-GB" sz="2400" dirty="0" smtClean="0">
                <a:latin typeface="Times New Roman" pitchFamily="18" charset="0"/>
                <a:cs typeface="Times New Roman" pitchFamily="18" charset="0"/>
              </a:rPr>
              <a:t>Stage of fixed possession</a:t>
            </a:r>
          </a:p>
          <a:p>
            <a:pPr marL="1154430" lvl="2" indent="-514350">
              <a:buFont typeface="Wingdings" pitchFamily="2" charset="2"/>
              <a:buChar char="§"/>
            </a:pPr>
            <a:r>
              <a:rPr lang="en-GB" sz="2400" dirty="0" smtClean="0">
                <a:latin typeface="Times New Roman" pitchFamily="18" charset="0"/>
                <a:cs typeface="Times New Roman" pitchFamily="18" charset="0"/>
              </a:rPr>
              <a:t>Stage of specialised culture</a:t>
            </a:r>
            <a:endParaRPr lang="en-GB"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04664"/>
            <a:ext cx="7704856" cy="1143000"/>
          </a:xfrm>
        </p:spPr>
        <p:txBody>
          <a:bodyPr>
            <a:noAutofit/>
          </a:bodyPr>
          <a:lstStyle/>
          <a:p>
            <a:pPr algn="ctr"/>
            <a:r>
              <a:rPr lang="en-GB" sz="4000" b="1" dirty="0" smtClean="0">
                <a:latin typeface="Times New Roman" pitchFamily="18" charset="0"/>
                <a:cs typeface="Times New Roman" pitchFamily="18" charset="0"/>
              </a:rPr>
              <a:t>THE PHYSICAL STRUCTURE OF RURAL SOCIETY</a:t>
            </a:r>
            <a:endParaRPr lang="en-GB" sz="4000" b="1"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1772816"/>
            <a:ext cx="8147248" cy="4824536"/>
          </a:xfrm>
        </p:spPr>
        <p:txBody>
          <a:bodyPr>
            <a:normAutofit/>
          </a:bodyPr>
          <a:lstStyle/>
          <a:p>
            <a:pPr lvl="1" algn="just">
              <a:buFont typeface="Courier New" pitchFamily="49" charset="0"/>
              <a:buChar char="o"/>
            </a:pPr>
            <a:r>
              <a:rPr lang="en-GB" sz="2400" dirty="0" smtClean="0">
                <a:latin typeface="Times New Roman" pitchFamily="18" charset="0"/>
                <a:cs typeface="Times New Roman" pitchFamily="18" charset="0"/>
              </a:rPr>
              <a:t>The physical structure of rural society refers to the tangible entities in rural society ;different patterns adopted by the rural people in their settlement, the spatial distribution of houses, the available resources and the number, density and composition of rural people themselves.</a:t>
            </a:r>
          </a:p>
          <a:p>
            <a:pPr lvl="1" algn="just">
              <a:buFont typeface="Courier New" pitchFamily="49" charset="0"/>
              <a:buChar char="o"/>
            </a:pPr>
            <a:r>
              <a:rPr lang="en-GB" sz="2400" dirty="0" smtClean="0">
                <a:latin typeface="Times New Roman" pitchFamily="18" charset="0"/>
                <a:cs typeface="Times New Roman" pitchFamily="18" charset="0"/>
              </a:rPr>
              <a:t>The pattern of settlement of rural people are different in various parts of the world and in some cases within a country itself based upon different factors.</a:t>
            </a:r>
          </a:p>
          <a:p>
            <a:pPr lvl="1" algn="just">
              <a:buFont typeface="Courier New" pitchFamily="49" charset="0"/>
              <a:buChar char="o"/>
            </a:pPr>
            <a:r>
              <a:rPr lang="en-GB" sz="2400" dirty="0" smtClean="0">
                <a:latin typeface="Times New Roman" pitchFamily="18" charset="0"/>
                <a:cs typeface="Times New Roman" pitchFamily="18" charset="0"/>
              </a:rPr>
              <a:t>Patterns of rural settlement are of two basic types </a:t>
            </a:r>
          </a:p>
          <a:p>
            <a:pPr marL="1154430" lvl="2" indent="-514350" algn="just">
              <a:buFont typeface="Wingdings" pitchFamily="2" charset="2"/>
              <a:buChar char="ü"/>
            </a:pPr>
            <a:r>
              <a:rPr lang="en-GB" sz="2400" dirty="0" smtClean="0">
                <a:latin typeface="Times New Roman" pitchFamily="18" charset="0"/>
                <a:cs typeface="Times New Roman" pitchFamily="18" charset="0"/>
              </a:rPr>
              <a:t>The grouped or clustered dwellings forms </a:t>
            </a:r>
          </a:p>
          <a:p>
            <a:pPr marL="1154430" lvl="2" indent="-514350" algn="just">
              <a:buFont typeface="Wingdings" pitchFamily="2" charset="2"/>
              <a:buChar char="ü"/>
            </a:pPr>
            <a:r>
              <a:rPr lang="en-GB" sz="2400" dirty="0" smtClean="0">
                <a:latin typeface="Times New Roman" pitchFamily="18" charset="0"/>
                <a:cs typeface="Times New Roman" pitchFamily="18" charset="0"/>
              </a:rPr>
              <a:t>Dispersed form</a:t>
            </a:r>
          </a:p>
          <a:p>
            <a:pPr lvl="1" algn="just"/>
            <a:endParaRPr lang="en-GB" sz="2400" dirty="0" smtClean="0">
              <a:latin typeface="Times New Roman" pitchFamily="18" charset="0"/>
              <a:cs typeface="Times New Roman" pitchFamily="18" charset="0"/>
            </a:endParaRPr>
          </a:p>
          <a:p>
            <a:pPr lvl="1" algn="just"/>
            <a:endParaRPr lang="en-GB" sz="2400" dirty="0" smtClean="0">
              <a:latin typeface="Times New Roman" pitchFamily="18" charset="0"/>
              <a:cs typeface="Times New Roman" pitchFamily="18" charset="0"/>
            </a:endParaRPr>
          </a:p>
          <a:p>
            <a:pPr lvl="1" algn="just">
              <a:buNone/>
            </a:pPr>
            <a:endParaRPr lang="en-GB" sz="2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7467600" cy="1143000"/>
          </a:xfrm>
        </p:spPr>
        <p:txBody>
          <a:bodyPr>
            <a:normAutofit/>
          </a:bodyPr>
          <a:lstStyle/>
          <a:p>
            <a:r>
              <a:rPr lang="en-GB" sz="4000" b="1" dirty="0" smtClean="0">
                <a:latin typeface="Times New Roman" pitchFamily="18" charset="0"/>
                <a:cs typeface="Times New Roman" pitchFamily="18" charset="0"/>
              </a:rPr>
              <a:t>Cont..</a:t>
            </a:r>
            <a:endParaRPr lang="en-GB" sz="4000" b="1"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467544" y="1772816"/>
            <a:ext cx="8219256" cy="4873752"/>
          </a:xfrm>
        </p:spPr>
        <p:txBody>
          <a:bodyPr>
            <a:normAutofit/>
          </a:bodyPr>
          <a:lstStyle/>
          <a:p>
            <a:pPr marL="457200" indent="-457200" algn="just">
              <a:buSzPct val="100000"/>
              <a:buFont typeface="Courier New" pitchFamily="49" charset="0"/>
              <a:buChar char="o"/>
            </a:pPr>
            <a:r>
              <a:rPr lang="en-GB" dirty="0" smtClean="0">
                <a:latin typeface="Times New Roman" pitchFamily="18" charset="0"/>
                <a:cs typeface="Times New Roman" pitchFamily="18" charset="0"/>
              </a:rPr>
              <a:t>Between the two type points are the varied combination of  pattern of settlements found in general all over the world. </a:t>
            </a:r>
          </a:p>
          <a:p>
            <a:pPr marL="457200" indent="-457200" algn="just">
              <a:buSzPct val="100000"/>
              <a:buFont typeface="Courier New" pitchFamily="49" charset="0"/>
              <a:buChar char="o"/>
            </a:pPr>
            <a:r>
              <a:rPr lang="en-GB" dirty="0" smtClean="0">
                <a:latin typeface="Times New Roman" pitchFamily="18" charset="0"/>
                <a:cs typeface="Times New Roman" pitchFamily="18" charset="0"/>
              </a:rPr>
              <a:t>The following pattern of settlement have been identified </a:t>
            </a:r>
          </a:p>
          <a:p>
            <a:pPr marL="880110" lvl="1" indent="-514350" algn="just">
              <a:buFont typeface="Wingdings" pitchFamily="2" charset="2"/>
              <a:buChar char="ü"/>
            </a:pPr>
            <a:r>
              <a:rPr lang="en-GB" sz="2400" dirty="0" smtClean="0">
                <a:latin typeface="Times New Roman" pitchFamily="18" charset="0"/>
                <a:cs typeface="Times New Roman" pitchFamily="18" charset="0"/>
              </a:rPr>
              <a:t>Isolated farmsteads</a:t>
            </a:r>
          </a:p>
          <a:p>
            <a:pPr marL="880110" lvl="1" indent="-514350" algn="just">
              <a:buFont typeface="Wingdings" pitchFamily="2" charset="2"/>
              <a:buChar char="ü"/>
            </a:pPr>
            <a:r>
              <a:rPr lang="en-GB" sz="2400" dirty="0" smtClean="0">
                <a:latin typeface="Times New Roman" pitchFamily="18" charset="0"/>
                <a:cs typeface="Times New Roman" pitchFamily="18" charset="0"/>
              </a:rPr>
              <a:t>Villages</a:t>
            </a:r>
          </a:p>
          <a:p>
            <a:pPr marL="880110" lvl="1" indent="-514350" algn="just">
              <a:buFont typeface="Wingdings" pitchFamily="2" charset="2"/>
              <a:buChar char="ü"/>
            </a:pPr>
            <a:r>
              <a:rPr lang="en-GB" sz="2400" dirty="0" smtClean="0">
                <a:latin typeface="Times New Roman" pitchFamily="18" charset="0"/>
                <a:cs typeface="Times New Roman" pitchFamily="18" charset="0"/>
              </a:rPr>
              <a:t>Line villages</a:t>
            </a:r>
          </a:p>
          <a:p>
            <a:pPr marL="880110" lvl="1" indent="-514350" algn="just">
              <a:buFont typeface="Wingdings" pitchFamily="2" charset="2"/>
              <a:buChar char="ü"/>
            </a:pPr>
            <a:r>
              <a:rPr lang="en-GB" sz="2400" dirty="0" smtClean="0">
                <a:latin typeface="Times New Roman" pitchFamily="18" charset="0"/>
                <a:cs typeface="Times New Roman" pitchFamily="18" charset="0"/>
              </a:rPr>
              <a:t>Round village or circular patterns</a:t>
            </a:r>
          </a:p>
          <a:p>
            <a:pPr marL="880110" lvl="1" indent="-514350" algn="just">
              <a:buFont typeface="Wingdings" pitchFamily="2" charset="2"/>
              <a:buChar char="ü"/>
            </a:pPr>
            <a:r>
              <a:rPr lang="en-GB" sz="2400" dirty="0" smtClean="0">
                <a:latin typeface="Times New Roman" pitchFamily="18" charset="0"/>
                <a:cs typeface="Times New Roman" pitchFamily="18" charset="0"/>
              </a:rPr>
              <a:t>Cross-Road and Market Centre Settlements</a:t>
            </a:r>
          </a:p>
          <a:p>
            <a:pPr marL="880110" lvl="1" indent="-514350" algn="just">
              <a:buFont typeface="Wingdings" pitchFamily="2" charset="2"/>
              <a:buChar char="ü"/>
            </a:pPr>
            <a:r>
              <a:rPr lang="en-GB" sz="2400" dirty="0" smtClean="0">
                <a:latin typeface="Times New Roman" pitchFamily="18" charset="0"/>
                <a:cs typeface="Times New Roman" pitchFamily="18" charset="0"/>
              </a:rPr>
              <a:t>Hamlets </a:t>
            </a:r>
          </a:p>
          <a:p>
            <a:pPr marL="880110" lvl="1" indent="-514350" algn="just">
              <a:buFont typeface="Wingdings" pitchFamily="2" charset="2"/>
              <a:buChar char="ü"/>
            </a:pPr>
            <a:r>
              <a:rPr lang="en-GB" sz="2400" dirty="0" smtClean="0">
                <a:latin typeface="Times New Roman" pitchFamily="18" charset="0"/>
                <a:cs typeface="Times New Roman" pitchFamily="18" charset="0"/>
              </a:rPr>
              <a:t>Others</a:t>
            </a:r>
          </a:p>
          <a:p>
            <a:pPr marL="457200" indent="-457200" algn="just">
              <a:buFont typeface="+mj-lt"/>
              <a:buAutoNum type="romanLcPeriod"/>
            </a:pPr>
            <a:endParaRPr lang="en-GB"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b="1" dirty="0" smtClean="0">
                <a:latin typeface="Times New Roman" pitchFamily="18" charset="0"/>
                <a:cs typeface="Times New Roman" pitchFamily="18" charset="0"/>
              </a:rPr>
              <a:t>ISOLATED FARMSTEADS</a:t>
            </a:r>
            <a:endParaRPr lang="en-GB" sz="4000" b="1"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1700808"/>
            <a:ext cx="8219256" cy="4773144"/>
          </a:xfrm>
        </p:spPr>
        <p:txBody>
          <a:bodyPr/>
          <a:lstStyle/>
          <a:p>
            <a:pPr algn="just"/>
            <a:r>
              <a:rPr lang="en-US" dirty="0" smtClean="0">
                <a:latin typeface="Times New Roman" pitchFamily="18" charset="0"/>
                <a:cs typeface="Times New Roman" pitchFamily="18" charset="0"/>
              </a:rPr>
              <a:t>Here the individual lives on his farm with his farm land surrounding him.</a:t>
            </a:r>
          </a:p>
          <a:p>
            <a:pPr algn="just"/>
            <a:r>
              <a:rPr lang="en-US" dirty="0" smtClean="0">
                <a:latin typeface="Times New Roman" pitchFamily="18" charset="0"/>
                <a:cs typeface="Times New Roman" pitchFamily="18" charset="0"/>
              </a:rPr>
              <a:t>His neighbor may be a few miles from him depending on the size of their respective farms.</a:t>
            </a:r>
          </a:p>
          <a:p>
            <a:pPr algn="just"/>
            <a:r>
              <a:rPr lang="en-US" dirty="0" smtClean="0">
                <a:latin typeface="Times New Roman" pitchFamily="18" charset="0"/>
                <a:cs typeface="Times New Roman" pitchFamily="18" charset="0"/>
              </a:rPr>
              <a:t>Adjacent to his dwelling he keeps his livestock, barn, farm ,equipment , harvested produce and other such commodities .</a:t>
            </a:r>
          </a:p>
          <a:p>
            <a:pPr algn="just"/>
            <a:r>
              <a:rPr lang="en-US" dirty="0" smtClean="0">
                <a:latin typeface="Times New Roman" pitchFamily="18" charset="0"/>
                <a:cs typeface="Times New Roman" pitchFamily="18" charset="0"/>
              </a:rPr>
              <a:t>This pattern is found in some parts of South India –in the state of Kerala and the Malabar Coast .</a:t>
            </a:r>
            <a:endParaRPr lang="en-GB" dirty="0" smtClean="0">
              <a:latin typeface="Times New Roman" pitchFamily="18" charset="0"/>
              <a:cs typeface="Times New Roman" pitchFamily="18" charset="0"/>
            </a:endParaRPr>
          </a:p>
          <a:p>
            <a:pPr algn="just"/>
            <a:endParaRPr lang="en-GB"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7467600" cy="1143000"/>
          </a:xfrm>
        </p:spPr>
        <p:txBody>
          <a:bodyPr>
            <a:noAutofit/>
          </a:bodyPr>
          <a:lstStyle/>
          <a:p>
            <a:pPr algn="ctr"/>
            <a:r>
              <a:rPr lang="en-GB" sz="4000" b="1" dirty="0" smtClean="0">
                <a:latin typeface="Times New Roman" pitchFamily="18" charset="0"/>
                <a:cs typeface="Times New Roman" pitchFamily="18" charset="0"/>
              </a:rPr>
              <a:t>ISOLATED FARMSTEADS IN KERELA STATE (INDIA)</a:t>
            </a:r>
            <a:endParaRPr lang="en-GB" sz="3600" dirty="0">
              <a:latin typeface="Times New Roman" pitchFamily="18" charset="0"/>
              <a:cs typeface="Times New Roman" pitchFamily="18" charset="0"/>
            </a:endParaRPr>
          </a:p>
        </p:txBody>
      </p:sp>
      <p:pic>
        <p:nvPicPr>
          <p:cNvPr id="4" name="Picture 2" descr="C:\Users\faryal\Downloads\New Doc 2019-12-25 18.01.46.jpg"/>
          <p:cNvPicPr>
            <a:picLocks noChangeAspect="1" noChangeArrowheads="1"/>
          </p:cNvPicPr>
          <p:nvPr/>
        </p:nvPicPr>
        <p:blipFill>
          <a:blip r:embed="rId2" cstate="print"/>
          <a:srcRect t="4432" r="8385" b="40900"/>
          <a:stretch>
            <a:fillRect/>
          </a:stretch>
        </p:blipFill>
        <p:spPr bwMode="auto">
          <a:xfrm>
            <a:off x="827584" y="2204864"/>
            <a:ext cx="7128792" cy="446449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b="1" dirty="0" smtClean="0">
                <a:latin typeface="Times New Roman" pitchFamily="18" charset="0"/>
                <a:cs typeface="Times New Roman" pitchFamily="18" charset="0"/>
              </a:rPr>
              <a:t>VILLAGE</a:t>
            </a:r>
            <a:endParaRPr lang="en-GB" sz="4000" b="1"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1600200"/>
            <a:ext cx="8147248" cy="4873752"/>
          </a:xfrm>
        </p:spPr>
        <p:txBody>
          <a:bodyPr/>
          <a:lstStyle/>
          <a:p>
            <a:pPr algn="just"/>
            <a:r>
              <a:rPr lang="en-US" dirty="0" smtClean="0">
                <a:latin typeface="Times New Roman" pitchFamily="18" charset="0"/>
                <a:cs typeface="Times New Roman" pitchFamily="18" charset="0"/>
              </a:rPr>
              <a:t>This pattern of settlement consists of dwellings of rural people concentrated together with their farmland outline their clustered dwellings or village. </a:t>
            </a:r>
          </a:p>
          <a:p>
            <a:pPr algn="just"/>
            <a:r>
              <a:rPr lang="en-US" dirty="0" smtClean="0">
                <a:latin typeface="Times New Roman" pitchFamily="18" charset="0"/>
                <a:cs typeface="Times New Roman" pitchFamily="18" charset="0"/>
              </a:rPr>
              <a:t>The number of dwellings will vary and will indicate the size of the village. </a:t>
            </a:r>
          </a:p>
          <a:p>
            <a:pPr algn="just"/>
            <a:r>
              <a:rPr lang="en-US" dirty="0" smtClean="0">
                <a:latin typeface="Times New Roman" pitchFamily="18" charset="0"/>
                <a:cs typeface="Times New Roman" pitchFamily="18" charset="0"/>
              </a:rPr>
              <a:t>Examples of the village pattern of settlements are to be found in most of the countries of the east. </a:t>
            </a:r>
          </a:p>
          <a:p>
            <a:pPr algn="just"/>
            <a:r>
              <a:rPr lang="en-US" dirty="0" smtClean="0">
                <a:latin typeface="Times New Roman" pitchFamily="18" charset="0"/>
                <a:cs typeface="Times New Roman" pitchFamily="18" charset="0"/>
              </a:rPr>
              <a:t>In India this pattern exists almost all over the country.</a:t>
            </a:r>
            <a:endParaRPr lang="en-GB" dirty="0" smtClean="0">
              <a:latin typeface="Times New Roman" pitchFamily="18" charset="0"/>
              <a:cs typeface="Times New Roman" pitchFamily="18" charset="0"/>
            </a:endParaRPr>
          </a:p>
          <a:p>
            <a:pPr algn="just"/>
            <a:endParaRPr lang="en-GB"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76672"/>
            <a:ext cx="7467600" cy="1143000"/>
          </a:xfrm>
        </p:spPr>
        <p:txBody>
          <a:bodyPr>
            <a:noAutofit/>
          </a:bodyPr>
          <a:lstStyle/>
          <a:p>
            <a:pPr algn="ctr"/>
            <a:r>
              <a:rPr lang="en-GB" sz="4000" b="1" dirty="0" smtClean="0">
                <a:latin typeface="Times New Roman" pitchFamily="18" charset="0"/>
                <a:cs typeface="Times New Roman" pitchFamily="18" charset="0"/>
              </a:rPr>
              <a:t>VILLAGE AROUND A LAKE IN WEST BENGAL</a:t>
            </a:r>
            <a:endParaRPr lang="en-GB" sz="4000" b="1" dirty="0">
              <a:latin typeface="Times New Roman" pitchFamily="18" charset="0"/>
              <a:cs typeface="Times New Roman" pitchFamily="18" charset="0"/>
            </a:endParaRPr>
          </a:p>
        </p:txBody>
      </p:sp>
      <p:pic>
        <p:nvPicPr>
          <p:cNvPr id="4" name="Content Placeholder 3" descr="C:\Users\faryal\Downloads\New Doc 2019-12-25 17.58.04 (2).jpg"/>
          <p:cNvPicPr>
            <a:picLocks noGrp="1" noChangeAspect="1" noChangeArrowheads="1"/>
          </p:cNvPicPr>
          <p:nvPr>
            <p:ph sz="quarter" idx="1"/>
          </p:nvPr>
        </p:nvPicPr>
        <p:blipFill>
          <a:blip r:embed="rId2" cstate="print"/>
          <a:srcRect l="10422" t="917" r="10026" b="46223"/>
          <a:stretch>
            <a:fillRect/>
          </a:stretch>
        </p:blipFill>
        <p:spPr bwMode="auto">
          <a:xfrm>
            <a:off x="971600" y="1844824"/>
            <a:ext cx="6768751" cy="487362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59216" cy="1143000"/>
          </a:xfrm>
        </p:spPr>
        <p:txBody>
          <a:bodyPr>
            <a:normAutofit/>
          </a:bodyPr>
          <a:lstStyle/>
          <a:p>
            <a:pPr algn="ctr"/>
            <a:r>
              <a:rPr lang="en-GB" sz="4000" b="1" dirty="0" smtClean="0">
                <a:latin typeface="Times New Roman" pitchFamily="18" charset="0"/>
                <a:cs typeface="Times New Roman" pitchFamily="18" charset="0"/>
              </a:rPr>
              <a:t>LINE VILLAGES</a:t>
            </a:r>
            <a:endParaRPr lang="en-GB" sz="4000" b="1"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1600200"/>
            <a:ext cx="8147248" cy="4873752"/>
          </a:xfrm>
        </p:spPr>
        <p:txBody>
          <a:bodyPr/>
          <a:lstStyle/>
          <a:p>
            <a:pPr algn="just"/>
            <a:r>
              <a:rPr lang="en-US" dirty="0" smtClean="0">
                <a:latin typeface="Times New Roman" pitchFamily="18" charset="0"/>
                <a:cs typeface="Times New Roman" pitchFamily="18" charset="0"/>
              </a:rPr>
              <a:t>Here houses are located along a road, a waterway or artery of transportation ,each with adjoining strips of farm land oblong in shape extending away from the road.</a:t>
            </a:r>
          </a:p>
          <a:p>
            <a:pPr algn="just"/>
            <a:r>
              <a:rPr lang="en-US" dirty="0" smtClean="0">
                <a:latin typeface="Times New Roman" pitchFamily="18" charset="0"/>
                <a:cs typeface="Times New Roman" pitchFamily="18" charset="0"/>
              </a:rPr>
              <a:t>Residences are thus close and easily accessible to one another and at the same time are located on their respective farms </a:t>
            </a:r>
          </a:p>
          <a:p>
            <a:pPr algn="just"/>
            <a:r>
              <a:rPr lang="en-US" dirty="0" smtClean="0">
                <a:latin typeface="Times New Roman" pitchFamily="18" charset="0"/>
                <a:cs typeface="Times New Roman" pitchFamily="18" charset="0"/>
              </a:rPr>
              <a:t>Thus pattern of settlement may be seen along canals in Thailand ,in certain parts of Canada ,along the St. Lawrence River ,in French Canadian settlements on Maine and Louisiana in the U.S.A and its characteristics of the French Land tenure pattern.</a:t>
            </a:r>
          </a:p>
          <a:p>
            <a:pPr algn="just"/>
            <a:r>
              <a:rPr lang="en-US" dirty="0" smtClean="0">
                <a:latin typeface="Times New Roman" pitchFamily="18" charset="0"/>
                <a:cs typeface="Times New Roman" pitchFamily="18" charset="0"/>
              </a:rPr>
              <a:t>Many villages in France and Germany are also of this type . </a:t>
            </a:r>
            <a:endParaRPr lang="en-GB" dirty="0" smtClean="0">
              <a:latin typeface="Times New Roman" pitchFamily="18" charset="0"/>
              <a:cs typeface="Times New Roman" pitchFamily="18" charset="0"/>
            </a:endParaRPr>
          </a:p>
          <a:p>
            <a:pPr algn="just"/>
            <a:endParaRPr lang="en-GB"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4000" b="1" dirty="0" smtClean="0">
                <a:latin typeface="Times New Roman" pitchFamily="18" charset="0"/>
                <a:cs typeface="Times New Roman" pitchFamily="18" charset="0"/>
              </a:rPr>
              <a:t>FRENCH LINE VILLAGE IN LOUISIANA</a:t>
            </a:r>
            <a:endParaRPr lang="en-GB" sz="4000" b="1" dirty="0">
              <a:latin typeface="Times New Roman" pitchFamily="18" charset="0"/>
              <a:cs typeface="Times New Roman" pitchFamily="18" charset="0"/>
            </a:endParaRPr>
          </a:p>
        </p:txBody>
      </p:sp>
      <p:pic>
        <p:nvPicPr>
          <p:cNvPr id="4" name="Picture 2"/>
          <p:cNvPicPr>
            <a:picLocks noGrp="1" noChangeAspect="1" noChangeArrowheads="1"/>
          </p:cNvPicPr>
          <p:nvPr>
            <p:ph sz="quarter" idx="1"/>
          </p:nvPr>
        </p:nvPicPr>
        <p:blipFill>
          <a:blip r:embed="rId2" cstate="print"/>
          <a:srcRect l="20750" t="16360" r="22800" b="17688"/>
          <a:stretch>
            <a:fillRect/>
          </a:stretch>
        </p:blipFill>
        <p:spPr bwMode="auto">
          <a:xfrm>
            <a:off x="755576" y="1772816"/>
            <a:ext cx="7416825" cy="46764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304</TotalTime>
  <Words>809</Words>
  <Application>Microsoft Office PowerPoint</Application>
  <PresentationFormat>On-screen Show (4:3)</PresentationFormat>
  <Paragraphs>74</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Oriel</vt:lpstr>
      <vt:lpstr>LECTURE # 02 PATTERNS OF RURAL SETTLEMENT </vt:lpstr>
      <vt:lpstr>THE PHYSICAL STRUCTURE OF RURAL SOCIETY</vt:lpstr>
      <vt:lpstr>Cont..</vt:lpstr>
      <vt:lpstr>ISOLATED FARMSTEADS</vt:lpstr>
      <vt:lpstr>ISOLATED FARMSTEADS IN KERELA STATE (INDIA)</vt:lpstr>
      <vt:lpstr>VILLAGE</vt:lpstr>
      <vt:lpstr>VILLAGE AROUND A LAKE IN WEST BENGAL</vt:lpstr>
      <vt:lpstr>LINE VILLAGES</vt:lpstr>
      <vt:lpstr>FRENCH LINE VILLAGE IN LOUISIANA</vt:lpstr>
      <vt:lpstr>ROUND VILLAGE OR CIRCULAR PATTERNS</vt:lpstr>
      <vt:lpstr>CIRCULAR VILLAGE IN NAHALAL</vt:lpstr>
      <vt:lpstr>CROSS-ROADS AND MARKET CENTRE SETTLEMENTS</vt:lpstr>
      <vt:lpstr>CROSS- ROADS SETTLEMENT</vt:lpstr>
      <vt:lpstr>HAMLETS</vt:lpstr>
      <vt:lpstr>HAMLETS</vt:lpstr>
      <vt:lpstr>OTHER</vt:lpstr>
      <vt:lpstr>FACTORS INFLUENCING THE PATTERNS OF SETTLEMENTS</vt:lpstr>
      <vt:lpstr>Cont..</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Lecture-2  Patterns of Rural Settlement</dc:title>
  <dc:creator>faryal</dc:creator>
  <cp:lastModifiedBy>faryal</cp:lastModifiedBy>
  <cp:revision>15</cp:revision>
  <dcterms:created xsi:type="dcterms:W3CDTF">2019-12-24T17:43:13Z</dcterms:created>
  <dcterms:modified xsi:type="dcterms:W3CDTF">2020-04-25T20:23:03Z</dcterms:modified>
</cp:coreProperties>
</file>